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72" r:id="rId11"/>
    <p:sldId id="265" r:id="rId12"/>
    <p:sldId id="268" r:id="rId13"/>
    <p:sldId id="266" r:id="rId14"/>
    <p:sldId id="270" r:id="rId15"/>
    <p:sldId id="271" r:id="rId16"/>
    <p:sldId id="273" r:id="rId17"/>
    <p:sldId id="274" r:id="rId18"/>
    <p:sldId id="277" r:id="rId19"/>
    <p:sldId id="278" r:id="rId20"/>
    <p:sldId id="279" r:id="rId21"/>
    <p:sldId id="275" r:id="rId22"/>
    <p:sldId id="276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544" autoAdjust="0"/>
    <p:restoredTop sz="94660"/>
  </p:normalViewPr>
  <p:slideViewPr>
    <p:cSldViewPr snapToGrid="0">
      <p:cViewPr varScale="1">
        <p:scale>
          <a:sx n="126" d="100"/>
          <a:sy n="126" d="100"/>
        </p:scale>
        <p:origin x="216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3/20/24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3/20/24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3/20/24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3/20/24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3/20/24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3/20/24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3/20/24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3/20/24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javatpoint.com/k-nearest-neighbor-algorithm-for-machine-" TargetMode="Externa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dirty="0"/>
              <a:t>Book Recommendation System</a:t>
            </a:r>
            <a:br>
              <a:rPr lang="en-US" sz="3800" dirty="0"/>
            </a:br>
            <a:r>
              <a:rPr lang="en-US" sz="3800" dirty="0"/>
              <a:t>Using Collaborative Filtering Algorithm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675745" y="2160982"/>
            <a:ext cx="4185623" cy="1744445"/>
          </a:xfrm>
        </p:spPr>
        <p:txBody>
          <a:bodyPr/>
          <a:lstStyle/>
          <a:p>
            <a:r>
              <a:rPr lang="en-US" dirty="0"/>
              <a:t>Team Members: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675745" y="4033615"/>
            <a:ext cx="4185623" cy="2007747"/>
          </a:xfrm>
        </p:spPr>
        <p:txBody>
          <a:bodyPr/>
          <a:lstStyle/>
          <a:p>
            <a:r>
              <a:rPr lang="en-US" dirty="0"/>
              <a:t>Rabin Neupane</a:t>
            </a:r>
          </a:p>
          <a:p>
            <a:r>
              <a:rPr lang="en-US" dirty="0"/>
              <a:t>Ritesh RC</a:t>
            </a:r>
          </a:p>
          <a:p>
            <a:r>
              <a:rPr lang="en-US" dirty="0"/>
              <a:t>Sushil Shrestha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1744444"/>
          </a:xfrm>
        </p:spPr>
        <p:txBody>
          <a:bodyPr/>
          <a:lstStyle/>
          <a:p>
            <a:r>
              <a:rPr lang="en-US" dirty="0"/>
              <a:t>Supervisor :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>
          <a:xfrm>
            <a:off x="5088384" y="4033615"/>
            <a:ext cx="4185617" cy="2007747"/>
          </a:xfrm>
        </p:spPr>
        <p:txBody>
          <a:bodyPr/>
          <a:lstStyle/>
          <a:p>
            <a:r>
              <a:rPr lang="en-US" dirty="0"/>
              <a:t>Mr. Chakra Narayan Rawal </a:t>
            </a:r>
          </a:p>
        </p:txBody>
      </p:sp>
    </p:spTree>
    <p:extLst>
      <p:ext uri="{BB962C8B-B14F-4D97-AF65-F5344CB8AC3E}">
        <p14:creationId xmlns:p14="http://schemas.microsoft.com/office/powerpoint/2010/main" val="11710305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1B83D72-A9EC-927A-8E81-25EB8D2822BE}"/>
              </a:ext>
            </a:extLst>
          </p:cNvPr>
          <p:cNvSpPr txBox="1"/>
          <p:nvPr/>
        </p:nvSpPr>
        <p:spPr>
          <a:xfrm>
            <a:off x="512152" y="1163997"/>
            <a:ext cx="700506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Class Diagram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6661D3-BE54-C1F7-8597-C4016E0539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7926" y="1967024"/>
            <a:ext cx="6039293" cy="3296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3447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18744" y="1011624"/>
            <a:ext cx="665717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Feasibility Analysis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18744" y="1538243"/>
            <a:ext cx="8716710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 1.Technical </a:t>
            </a:r>
          </a:p>
          <a:p>
            <a:r>
              <a:rPr lang="en-US" dirty="0"/>
              <a:t> 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web-based application employs collaborative filtering to recommend books to users. Recommendations can be prioritized based on various factors such as user preferences or popularity of the books.</a:t>
            </a:r>
          </a:p>
          <a:p>
            <a:endParaRPr lang="en-US" dirty="0"/>
          </a:p>
          <a:p>
            <a:r>
              <a:rPr lang="en-US" b="1" dirty="0"/>
              <a:t> 2.Operational</a:t>
            </a:r>
          </a:p>
          <a:p>
            <a:r>
              <a:rPr lang="en-US" dirty="0"/>
              <a:t> 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system's operational feasibility assesses its capacity to address the defined problem, utilize scope opportunities, and fulfill requirements, aiming to be reliable, maintainable, usable, sustainable, and affordable.</a:t>
            </a:r>
          </a:p>
          <a:p>
            <a:endParaRPr lang="en-US" dirty="0"/>
          </a:p>
          <a:p>
            <a:r>
              <a:rPr lang="en-US" b="1" dirty="0"/>
              <a:t>3.Economic</a:t>
            </a:r>
            <a:endParaRPr lang="en-US" dirty="0"/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is done using our understanding of available languages and technologies. </a:t>
            </a:r>
          </a:p>
          <a:p>
            <a:endParaRPr lang="en-US" b="1" dirty="0"/>
          </a:p>
          <a:p>
            <a:r>
              <a:rPr lang="en-US" b="1" dirty="0"/>
              <a:t>4.Schedule</a:t>
            </a:r>
            <a:endParaRPr lang="en-US" dirty="0"/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system is to be completed within time constraints.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6517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67469" y="623843"/>
            <a:ext cx="76741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System Design</a:t>
            </a:r>
          </a:p>
          <a:p>
            <a:endParaRPr lang="en-US" b="1" dirty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067940" y="5640224"/>
            <a:ext cx="51531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2545" indent="-6350" algn="ctr">
              <a:spcAft>
                <a:spcPts val="1000"/>
              </a:spcAft>
            </a:pPr>
            <a:r>
              <a:rPr lang="en-US" sz="1800" b="1" i="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System Design of Book Recommendation System</a:t>
            </a:r>
            <a:endParaRPr lang="en-NP" sz="1800" i="1" kern="100" dirty="0">
              <a:solidFill>
                <a:srgbClr val="44546A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4A9D1B-A19B-DB98-F426-BFF0BE4AF0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1963" y="1329070"/>
            <a:ext cx="6938187" cy="3364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6449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4561" y="640935"/>
            <a:ext cx="56829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Flowchart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0D01CB3-15A6-81CD-35EC-BB91D97937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4465" y="1062037"/>
            <a:ext cx="5401340" cy="4733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7908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04202" y="504202"/>
            <a:ext cx="790486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Activity Diagram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126D381-1EED-71F1-44E6-41DECD1519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1329070"/>
            <a:ext cx="6772940" cy="5225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731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27290" y="555477"/>
            <a:ext cx="61786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Algorithm Used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B0F031-615C-AF04-BD05-768060B19809}"/>
              </a:ext>
            </a:extLst>
          </p:cNvPr>
          <p:cNvSpPr txBox="1"/>
          <p:nvPr/>
        </p:nvSpPr>
        <p:spPr>
          <a:xfrm>
            <a:off x="1206874" y="1557747"/>
            <a:ext cx="808074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NP" dirty="0"/>
              <a:t>Collaborative Filtering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 Collaborative filtering predicts user preferences by analyzing similar users' behavior, recommending items based on shared tastes.</a:t>
            </a:r>
          </a:p>
          <a:p>
            <a:pPr lvl="1"/>
            <a:endParaRPr lang="en-US" dirty="0"/>
          </a:p>
          <a:p>
            <a:pPr marL="742950" lvl="1" indent="-285750">
              <a:buFontTx/>
              <a:buChar char="-"/>
            </a:pPr>
            <a:r>
              <a:rPr lang="en-US" dirty="0"/>
              <a:t> Unlike content-based filtering, it allows for serendipitous recommendations and automatic learning of embeddings without manual feature engineering.</a:t>
            </a:r>
            <a:endParaRPr lang="en-NP" dirty="0"/>
          </a:p>
        </p:txBody>
      </p:sp>
    </p:spTree>
    <p:extLst>
      <p:ext uri="{BB962C8B-B14F-4D97-AF65-F5344CB8AC3E}">
        <p14:creationId xmlns:p14="http://schemas.microsoft.com/office/powerpoint/2010/main" val="26502341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0EF0DAC-3738-EB03-8717-E54B5E0270C9}"/>
              </a:ext>
            </a:extLst>
          </p:cNvPr>
          <p:cNvSpPr txBox="1"/>
          <p:nvPr/>
        </p:nvSpPr>
        <p:spPr>
          <a:xfrm>
            <a:off x="446568" y="1220773"/>
            <a:ext cx="549703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P" sz="2200" b="1" dirty="0"/>
              <a:t>Algorithm Used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B514D2D-CF1F-2E09-8125-D41C4541ACC5}"/>
              </a:ext>
            </a:extLst>
          </p:cNvPr>
          <p:cNvSpPr txBox="1"/>
          <p:nvPr/>
        </p:nvSpPr>
        <p:spPr>
          <a:xfrm>
            <a:off x="446568" y="1637414"/>
            <a:ext cx="9664996" cy="38151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-Cosine Similarity</a:t>
            </a:r>
          </a:p>
          <a:p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Cosine similarity is a measure that helps to find out how similar data objects are, regardless of size. Mathematically, it is the cosine of the angle between two vectors projected in a multi-dimensional space. </a:t>
            </a:r>
          </a:p>
          <a:p>
            <a:endParaRPr lang="en-US" sz="18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	</a:t>
            </a:r>
          </a:p>
          <a:p>
            <a:endParaRPr lang="en-US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endParaRPr lang="en-US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42545" indent="-6350" algn="just">
              <a:lnSpc>
                <a:spcPct val="111000"/>
              </a:lnSpc>
              <a:spcAft>
                <a:spcPts val="15"/>
              </a:spcAft>
            </a:pPr>
            <a:r>
              <a:rPr lang="en-NP" dirty="0"/>
              <a:t>	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Where</a:t>
            </a:r>
            <a:r>
              <a:rPr lang="en-US" sz="1800" i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</a:t>
            </a:r>
            <a:r>
              <a:rPr lang="en-US" sz="1800" i="1" kern="100" dirty="0">
                <a:solidFill>
                  <a:srgbClr val="000000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  <a:cs typeface="Cambria Math" panose="02040503050406030204" pitchFamily="18" charset="0"/>
              </a:rPr>
              <a:t>𝑎⃗</a:t>
            </a:r>
            <a:r>
              <a:rPr lang="en-US" sz="1800" i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mbria Math" panose="02040503050406030204" pitchFamily="18" charset="0"/>
              </a:rPr>
              <a:t>. </a:t>
            </a:r>
            <a:r>
              <a:rPr lang="en-US" sz="1800" i="1" kern="100" dirty="0">
                <a:solidFill>
                  <a:srgbClr val="000000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  <a:cs typeface="Cambria Math" panose="02040503050406030204" pitchFamily="18" charset="0"/>
              </a:rPr>
              <a:t>𝑏⃗⃗</a:t>
            </a:r>
            <a:r>
              <a:rPr lang="en-US" sz="1800" i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mbria Math" panose="02040503050406030204" pitchFamily="18" charset="0"/>
              </a:rPr>
              <a:t> = ∑</a:t>
            </a:r>
            <a:r>
              <a:rPr lang="en-US" sz="1800" i="1" kern="100" baseline="30000" dirty="0">
                <a:solidFill>
                  <a:srgbClr val="000000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  <a:cs typeface="Cambria Math" panose="02040503050406030204" pitchFamily="18" charset="0"/>
              </a:rPr>
              <a:t>𝑛</a:t>
            </a:r>
            <a:r>
              <a:rPr lang="en-US" sz="1800" i="1" kern="100" baseline="-25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mbria Math" panose="02040503050406030204" pitchFamily="18" charset="0"/>
              </a:rPr>
              <a:t>1 </a:t>
            </a:r>
            <a:r>
              <a:rPr lang="en-US" sz="1800" i="1" kern="100" dirty="0">
                <a:solidFill>
                  <a:srgbClr val="000000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  <a:cs typeface="Cambria Math" panose="02040503050406030204" pitchFamily="18" charset="0"/>
              </a:rPr>
              <a:t>𝑎</a:t>
            </a:r>
            <a:r>
              <a:rPr lang="en-US" sz="1800" i="1" kern="100" baseline="-25000" dirty="0">
                <a:solidFill>
                  <a:srgbClr val="000000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  <a:cs typeface="Cambria Math" panose="02040503050406030204" pitchFamily="18" charset="0"/>
              </a:rPr>
              <a:t>𝑖</a:t>
            </a:r>
            <a:r>
              <a:rPr lang="en-US" sz="1800" i="1" kern="100" dirty="0">
                <a:solidFill>
                  <a:srgbClr val="000000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  <a:cs typeface="Cambria Math" panose="02040503050406030204" pitchFamily="18" charset="0"/>
              </a:rPr>
              <a:t>𝑏</a:t>
            </a:r>
            <a:r>
              <a:rPr lang="en-US" sz="1800" i="1" kern="100" baseline="-25000" dirty="0">
                <a:solidFill>
                  <a:srgbClr val="000000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  <a:cs typeface="Cambria Math" panose="02040503050406030204" pitchFamily="18" charset="0"/>
              </a:rPr>
              <a:t>𝑖</a:t>
            </a:r>
            <a:r>
              <a:rPr lang="en-US" sz="1800" i="1" kern="100" baseline="-25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mbria Math" panose="02040503050406030204" pitchFamily="18" charset="0"/>
              </a:rPr>
              <a:t> </a:t>
            </a:r>
            <a:r>
              <a:rPr lang="en-US" sz="1800" i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mbria Math" panose="02040503050406030204" pitchFamily="18" charset="0"/>
              </a:rPr>
              <a:t>= </a:t>
            </a:r>
            <a:r>
              <a:rPr lang="en-US" sz="1800" i="1" kern="100" dirty="0">
                <a:solidFill>
                  <a:srgbClr val="000000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  <a:cs typeface="Cambria Math" panose="02040503050406030204" pitchFamily="18" charset="0"/>
              </a:rPr>
              <a:t>𝑎</a:t>
            </a:r>
            <a:r>
              <a:rPr lang="en-US" sz="1800" i="1" kern="100" baseline="-25000" dirty="0">
                <a:solidFill>
                  <a:srgbClr val="000000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  <a:cs typeface="Cambria Math" panose="02040503050406030204" pitchFamily="18" charset="0"/>
              </a:rPr>
              <a:t>𝑖</a:t>
            </a:r>
            <a:r>
              <a:rPr lang="en-US" sz="1800" i="1" kern="100" dirty="0">
                <a:solidFill>
                  <a:srgbClr val="000000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  <a:cs typeface="Cambria Math" panose="02040503050406030204" pitchFamily="18" charset="0"/>
              </a:rPr>
              <a:t>𝑏</a:t>
            </a:r>
            <a:r>
              <a:rPr lang="en-US" sz="1800" i="1" kern="100" baseline="-25000" dirty="0">
                <a:solidFill>
                  <a:srgbClr val="000000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  <a:cs typeface="Cambria Math" panose="02040503050406030204" pitchFamily="18" charset="0"/>
              </a:rPr>
              <a:t>𝑖</a:t>
            </a:r>
            <a:r>
              <a:rPr lang="en-US" sz="1800" i="1" kern="100" baseline="-25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mbria Math" panose="02040503050406030204" pitchFamily="18" charset="0"/>
              </a:rPr>
              <a:t> </a:t>
            </a:r>
            <a:r>
              <a:rPr lang="en-US" sz="1800" i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mbria Math" panose="02040503050406030204" pitchFamily="18" charset="0"/>
              </a:rPr>
              <a:t>+ </a:t>
            </a:r>
            <a:r>
              <a:rPr lang="en-US" sz="1800" i="1" kern="100" dirty="0">
                <a:solidFill>
                  <a:srgbClr val="000000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  <a:cs typeface="Cambria Math" panose="02040503050406030204" pitchFamily="18" charset="0"/>
              </a:rPr>
              <a:t>𝑎</a:t>
            </a:r>
            <a:r>
              <a:rPr lang="en-US" sz="1800" i="1" kern="100" baseline="-25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mbria Math" panose="02040503050406030204" pitchFamily="18" charset="0"/>
              </a:rPr>
              <a:t>2</a:t>
            </a:r>
            <a:r>
              <a:rPr lang="en-US" sz="1800" i="1" kern="100" dirty="0">
                <a:solidFill>
                  <a:srgbClr val="000000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  <a:cs typeface="Cambria Math" panose="02040503050406030204" pitchFamily="18" charset="0"/>
              </a:rPr>
              <a:t>𝑏</a:t>
            </a:r>
            <a:r>
              <a:rPr lang="en-US" sz="1800" i="1" kern="100" baseline="-25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mbria Math" panose="02040503050406030204" pitchFamily="18" charset="0"/>
              </a:rPr>
              <a:t>2 </a:t>
            </a:r>
            <a:r>
              <a:rPr lang="en-US" sz="1800" i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mbria Math" panose="02040503050406030204" pitchFamily="18" charset="0"/>
              </a:rPr>
              <a:t>+ </a:t>
            </a:r>
            <a:r>
              <a:rPr lang="en-US" sz="1800" i="1" kern="100" dirty="0">
                <a:solidFill>
                  <a:srgbClr val="000000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  <a:cs typeface="Cambria Math" panose="02040503050406030204" pitchFamily="18" charset="0"/>
              </a:rPr>
              <a:t>⋯</a:t>
            </a:r>
            <a:r>
              <a:rPr lang="en-US" sz="1800" i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mbria Math" panose="02040503050406030204" pitchFamily="18" charset="0"/>
              </a:rPr>
              <a:t> + </a:t>
            </a:r>
            <a:r>
              <a:rPr lang="en-US" sz="1800" i="1" kern="100" dirty="0">
                <a:solidFill>
                  <a:srgbClr val="000000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  <a:cs typeface="Cambria Math" panose="02040503050406030204" pitchFamily="18" charset="0"/>
              </a:rPr>
              <a:t>𝑎</a:t>
            </a:r>
            <a:r>
              <a:rPr lang="en-US" sz="1800" i="1" kern="100" baseline="-25000" dirty="0">
                <a:solidFill>
                  <a:srgbClr val="000000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  <a:cs typeface="Cambria Math" panose="02040503050406030204" pitchFamily="18" charset="0"/>
              </a:rPr>
              <a:t>𝑛</a:t>
            </a:r>
            <a:r>
              <a:rPr lang="en-US" sz="1800" i="1" kern="100" dirty="0">
                <a:solidFill>
                  <a:srgbClr val="000000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  <a:cs typeface="Cambria Math" panose="02040503050406030204" pitchFamily="18" charset="0"/>
              </a:rPr>
              <a:t>𝑏</a:t>
            </a:r>
            <a:r>
              <a:rPr lang="en-US" sz="1800" i="1" kern="100" baseline="-25000" dirty="0">
                <a:solidFill>
                  <a:srgbClr val="000000"/>
                </a:solidFill>
                <a:effectLst/>
                <a:latin typeface="Cambria Math" panose="02040503050406030204" pitchFamily="18" charset="0"/>
                <a:ea typeface="Cambria Math" panose="02040503050406030204" pitchFamily="18" charset="0"/>
                <a:cs typeface="Cambria Math" panose="02040503050406030204" pitchFamily="18" charset="0"/>
              </a:rPr>
              <a:t>𝑛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mbria Math" panose="02040503050406030204" pitchFamily="18" charset="0"/>
              </a:rPr>
              <a:t> 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is the dot product of the two vectors.</a:t>
            </a:r>
            <a:r>
              <a:rPr lang="en-US" sz="1800" i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endParaRPr lang="en-NP" sz="1800" kern="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42545" indent="-6350" algn="just">
              <a:lnSpc>
                <a:spcPct val="111000"/>
              </a:lnSpc>
              <a:spcAft>
                <a:spcPts val="15"/>
              </a:spcAft>
            </a:pPr>
            <a:r>
              <a:rPr lang="en-US" sz="18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angle between two vectors determines its direction and is measured in ‘</a:t>
            </a:r>
            <a:r>
              <a:rPr lang="en-US" sz="180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θ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’. This angle can be calculated by using above equation </a:t>
            </a:r>
            <a:endParaRPr lang="en-NP" sz="1800" kern="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42545" indent="-6350" algn="just">
              <a:lnSpc>
                <a:spcPct val="111000"/>
              </a:lnSpc>
              <a:spcAft>
                <a:spcPts val="15"/>
              </a:spcAft>
            </a:pPr>
            <a:r>
              <a:rPr lang="en-US" sz="18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When </a:t>
            </a:r>
            <a:r>
              <a:rPr lang="en-US" sz="1800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θ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= 0 °, the `</a:t>
            </a:r>
            <a:r>
              <a:rPr lang="en-US" sz="1800" i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x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` and` </a:t>
            </a:r>
            <a:r>
              <a:rPr lang="en-US" sz="1800" i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y</a:t>
            </a:r>
            <a:r>
              <a:rPr lang="en-US" sz="1800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` vectors overlap and prove to be similar. </a:t>
            </a:r>
            <a:endParaRPr lang="en-NP" sz="1800" kern="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When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θ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= 90 °, the `</a:t>
            </a:r>
            <a:r>
              <a:rPr lang="en-US" sz="18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x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` and` </a:t>
            </a:r>
            <a:r>
              <a:rPr lang="en-US" sz="1800" i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y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` vectors are therefore dissimilar</a:t>
            </a:r>
            <a:r>
              <a:rPr lang="en-NP" dirty="0">
                <a:effectLst/>
              </a:rPr>
              <a:t> </a:t>
            </a:r>
            <a:endParaRPr lang="en-NP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972070-FB18-7F05-4B54-D6959D2C4E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0" y="2664515"/>
            <a:ext cx="4095750" cy="110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2213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95374A3-D288-A22F-BF43-14082BC24B23}"/>
              </a:ext>
            </a:extLst>
          </p:cNvPr>
          <p:cNvSpPr txBox="1"/>
          <p:nvPr/>
        </p:nvSpPr>
        <p:spPr>
          <a:xfrm>
            <a:off x="752475" y="1058228"/>
            <a:ext cx="5560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K-Nearest Neighbor </a:t>
            </a:r>
            <a:endParaRPr lang="en-NP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9F1DF6-832C-782E-30CB-92BD625EF42D}"/>
              </a:ext>
            </a:extLst>
          </p:cNvPr>
          <p:cNvSpPr txBox="1"/>
          <p:nvPr/>
        </p:nvSpPr>
        <p:spPr>
          <a:xfrm>
            <a:off x="752475" y="1429636"/>
            <a:ext cx="988008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kern="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KNN </a:t>
            </a:r>
            <a:r>
              <a:rPr lang="en-US" sz="1800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predicts the value of a data point based on the average value of its 'k' nearest neighbors. Euclidean distance is commonly used to measure the distance between data points.</a:t>
            </a:r>
            <a:r>
              <a:rPr lang="en-US" sz="1800" kern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 The formula to calculate Euclidean distance between two points are:</a:t>
            </a:r>
          </a:p>
          <a:p>
            <a:r>
              <a:rPr lang="en-US" kern="0" dirty="0">
                <a:solidFill>
                  <a:srgbClr val="000000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	</a:t>
            </a:r>
            <a:endParaRPr lang="en-NP" sz="1800" kern="100" dirty="0">
              <a:solidFill>
                <a:srgbClr val="000000"/>
              </a:solidFill>
              <a:effectLst/>
              <a:highlight>
                <a:srgbClr val="FFFFFF"/>
              </a:highlight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NP" dirty="0"/>
          </a:p>
        </p:txBody>
      </p:sp>
      <p:sp>
        <p:nvSpPr>
          <p:cNvPr id="10" name="Rectangle 11">
            <a:extLst>
              <a:ext uri="{FF2B5EF4-FFF2-40B4-BE49-F238E27FC236}">
                <a16:creationId xmlns:a16="http://schemas.microsoft.com/office/drawing/2014/main" id="{027C1AE5-515C-B999-921B-9B33FA3114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1479" y="2455598"/>
            <a:ext cx="5346335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NP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	</a:t>
            </a:r>
            <a:r>
              <a:rPr kumimoji="0" lang="en-US" altLang="en-NP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Euclidean distance between two points = </a:t>
            </a:r>
            <a:endParaRPr kumimoji="0" lang="en-US" altLang="en-NP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058" name="Picture 1">
            <a:extLst>
              <a:ext uri="{FF2B5EF4-FFF2-40B4-BE49-F238E27FC236}">
                <a16:creationId xmlns:a16="http://schemas.microsoft.com/office/drawing/2014/main" id="{EC6A136D-5D65-601B-827A-0037E2A8A5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2329" y="2868864"/>
            <a:ext cx="1647825" cy="342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2">
            <a:extLst>
              <a:ext uri="{FF2B5EF4-FFF2-40B4-BE49-F238E27FC236}">
                <a16:creationId xmlns:a16="http://schemas.microsoft.com/office/drawing/2014/main" id="{771C820E-FFB9-2829-2B4D-A6D6243C8D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44342" y="2906964"/>
            <a:ext cx="121920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48291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48291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48291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48291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48291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48291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48291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48291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482917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4829175" algn="l"/>
              </a:tabLst>
            </a:pPr>
            <a:r>
              <a:rPr kumimoji="0" lang="en-US" altLang="en-NP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	</a:t>
            </a:r>
            <a:endParaRPr kumimoji="0" lang="en-US" altLang="en-NP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0A89C0F-C3D0-C270-FFC7-1BCB80E443B1}"/>
              </a:ext>
            </a:extLst>
          </p:cNvPr>
          <p:cNvSpPr txBox="1"/>
          <p:nvPr/>
        </p:nvSpPr>
        <p:spPr>
          <a:xfrm>
            <a:off x="1424763" y="3583172"/>
            <a:ext cx="75278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By calculating the Euclidean distance, we got the nearest neighbors </a:t>
            </a:r>
            <a:endParaRPr lang="en-NP" dirty="0"/>
          </a:p>
        </p:txBody>
      </p:sp>
    </p:spTree>
    <p:extLst>
      <p:ext uri="{BB962C8B-B14F-4D97-AF65-F5344CB8AC3E}">
        <p14:creationId xmlns:p14="http://schemas.microsoft.com/office/powerpoint/2010/main" val="26643655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B16F1C8-1FB5-115E-418D-D2E27762DF56}"/>
              </a:ext>
            </a:extLst>
          </p:cNvPr>
          <p:cNvSpPr txBox="1"/>
          <p:nvPr/>
        </p:nvSpPr>
        <p:spPr>
          <a:xfrm>
            <a:off x="853440" y="446049"/>
            <a:ext cx="56142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P" sz="3600"/>
              <a:t>Outcome</a:t>
            </a:r>
            <a:endParaRPr lang="en-NP" sz="3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8B4F4E-761D-B564-E436-508251D082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4932" y="1634072"/>
            <a:ext cx="8955228" cy="510200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CCB0ACB-F339-A4D0-CE3B-AF89D928F335}"/>
              </a:ext>
            </a:extLst>
          </p:cNvPr>
          <p:cNvSpPr txBox="1"/>
          <p:nvPr/>
        </p:nvSpPr>
        <p:spPr>
          <a:xfrm>
            <a:off x="1097280" y="1178560"/>
            <a:ext cx="3596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P" dirty="0"/>
              <a:t>Home Page</a:t>
            </a:r>
          </a:p>
        </p:txBody>
      </p:sp>
    </p:spTree>
    <p:extLst>
      <p:ext uri="{BB962C8B-B14F-4D97-AF65-F5344CB8AC3E}">
        <p14:creationId xmlns:p14="http://schemas.microsoft.com/office/powerpoint/2010/main" val="30841942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3F0C40C-3050-8AC8-9175-C807E2B0D8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3013" y="1524000"/>
            <a:ext cx="7772400" cy="465582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1BBF12-FBAA-761E-1556-527F139B4E63}"/>
              </a:ext>
            </a:extLst>
          </p:cNvPr>
          <p:cNvSpPr txBox="1"/>
          <p:nvPr/>
        </p:nvSpPr>
        <p:spPr>
          <a:xfrm>
            <a:off x="1127760" y="538480"/>
            <a:ext cx="3495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P" dirty="0"/>
              <a:t>Recommend</a:t>
            </a:r>
          </a:p>
        </p:txBody>
      </p:sp>
    </p:spTree>
    <p:extLst>
      <p:ext uri="{BB962C8B-B14F-4D97-AF65-F5344CB8AC3E}">
        <p14:creationId xmlns:p14="http://schemas.microsoft.com/office/powerpoint/2010/main" val="32050026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84562" y="1042587"/>
            <a:ext cx="50334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Introduction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66572" y="2136449"/>
            <a:ext cx="748611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book recommendation system predicts user preferences and suggests relevant information based on those preferences..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It assists users in discovering books tailored to their preferences.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users can request specific titles and the system suggests similar books based on their preferences.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It simplifies the process of browsing and selecting preferred books.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26752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9EC7299-4112-1E9B-B6BC-5539297152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515615"/>
            <a:ext cx="5598160" cy="465582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DDC9CC3-AC45-9449-8530-FFD254A34B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174" y="487680"/>
            <a:ext cx="5754826" cy="46558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BE40352-40D0-A358-2FBF-1F143BCA9EEA}"/>
              </a:ext>
            </a:extLst>
          </p:cNvPr>
          <p:cNvSpPr txBox="1"/>
          <p:nvPr/>
        </p:nvSpPr>
        <p:spPr>
          <a:xfrm>
            <a:off x="6761480" y="5698733"/>
            <a:ext cx="49326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P" dirty="0"/>
              <a:t>Book Recommendation with Cosine Similarity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FD55C6-7876-A8B1-76BF-79251C03EA03}"/>
              </a:ext>
            </a:extLst>
          </p:cNvPr>
          <p:cNvSpPr txBox="1"/>
          <p:nvPr/>
        </p:nvSpPr>
        <p:spPr>
          <a:xfrm>
            <a:off x="1178560" y="5506720"/>
            <a:ext cx="3728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P" dirty="0"/>
              <a:t>Book Recommendation with KNN</a:t>
            </a:r>
          </a:p>
        </p:txBody>
      </p:sp>
    </p:spTree>
    <p:extLst>
      <p:ext uri="{BB962C8B-B14F-4D97-AF65-F5344CB8AC3E}">
        <p14:creationId xmlns:p14="http://schemas.microsoft.com/office/powerpoint/2010/main" val="11430918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A27023E-D46B-AC9A-8060-985F04E0B65E}"/>
              </a:ext>
            </a:extLst>
          </p:cNvPr>
          <p:cNvSpPr txBox="1"/>
          <p:nvPr/>
        </p:nvSpPr>
        <p:spPr>
          <a:xfrm>
            <a:off x="1265274" y="786809"/>
            <a:ext cx="51780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NP" sz="4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B8E21A-0D1D-E5F0-C166-A3FF3F4CE39E}"/>
              </a:ext>
            </a:extLst>
          </p:cNvPr>
          <p:cNvSpPr txBox="1"/>
          <p:nvPr/>
        </p:nvSpPr>
        <p:spPr>
          <a:xfrm>
            <a:off x="797442" y="1936284"/>
            <a:ext cx="8357190" cy="27084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/>
              <a:t>Conclusion</a:t>
            </a:r>
          </a:p>
          <a:p>
            <a:endParaRPr lang="en-US" sz="4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proposed system describes an digital system that progresses from the traditional method of paper generation to an digital process.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It provides recommendation on the basis of ratings.</a:t>
            </a:r>
          </a:p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850499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CB54049-1FE7-C7A9-C020-0A37024F21A3}"/>
              </a:ext>
            </a:extLst>
          </p:cNvPr>
          <p:cNvSpPr txBox="1"/>
          <p:nvPr/>
        </p:nvSpPr>
        <p:spPr>
          <a:xfrm>
            <a:off x="925033" y="404037"/>
            <a:ext cx="9154632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P" sz="4000" b="1" dirty="0"/>
              <a:t>REFERENCES</a:t>
            </a:r>
          </a:p>
          <a:p>
            <a:endParaRPr lang="en-NP" sz="4000" b="1" dirty="0"/>
          </a:p>
          <a:p>
            <a:pPr marL="457200" indent="-457200"/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[1]	“Collaborative Filtering  |  Machine Learning  |  Google for Developers.” </a:t>
            </a:r>
            <a:r>
              <a:rPr lang="en-US" sz="18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Google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Google,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developers.google.com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/machine-learning/recommendation/collaborative/basics. Accessed 19 Mar. 2024. </a:t>
            </a:r>
          </a:p>
          <a:p>
            <a:pPr marL="457200" indent="-457200"/>
            <a:endParaRPr lang="en-NP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457200" indent="-457200"/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[2]	“Cosine Similarity, Clearly Explained!!!” </a:t>
            </a:r>
            <a:r>
              <a:rPr lang="en-US" sz="18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YouTube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YouTube, 30 Jan. 2023,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www.youtube.com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/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watch?v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=e9U0QAFbfLI&amp;t=515s. </a:t>
            </a:r>
          </a:p>
          <a:p>
            <a:pPr marL="457200" indent="-457200"/>
            <a:endParaRPr lang="en-NP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[3]	“K-Nearest Neighbor(KNN) Algorithm for Machine Learning -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Javatpoint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.”    	</a:t>
            </a:r>
            <a:r>
              <a:rPr lang="en-US" sz="1800" i="1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Www.Javatpoint.Com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www.javatpoint.com/k-nearest-neighbor-algorithm-for-machine-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	learning. Accessed 19 Mar. 2024</a:t>
            </a:r>
            <a:r>
              <a:rPr lang="en-NP" dirty="0">
                <a:effectLst/>
              </a:rPr>
              <a:t> </a:t>
            </a:r>
            <a:endParaRPr lang="en-NP" b="1" dirty="0"/>
          </a:p>
        </p:txBody>
      </p:sp>
    </p:spTree>
    <p:extLst>
      <p:ext uri="{BB962C8B-B14F-4D97-AF65-F5344CB8AC3E}">
        <p14:creationId xmlns:p14="http://schemas.microsoft.com/office/powerpoint/2010/main" val="25939405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04202" y="794759"/>
            <a:ext cx="48198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Problem Statement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00755" y="1956987"/>
            <a:ext cx="724683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Readers often struggle to find books matching their preferences in the vast world of literature.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Difficulty in providing relevant suggestions for new users.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Limited diversity in suggested books.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5335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581114" y="837488"/>
            <a:ext cx="63751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Objectives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9480" y="1905712"/>
            <a:ext cx="7605757" cy="2410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lnSpc>
                <a:spcPct val="150000"/>
              </a:lnSpc>
              <a:spcAft>
                <a:spcPts val="800"/>
              </a:spcAft>
              <a:buFont typeface="Symbol" pitchFamily="2" charset="2"/>
              <a:buChar char=""/>
            </a:pPr>
            <a:r>
              <a:rPr lang="en-US" sz="1800" kern="1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 recommend on the basic of similarities calculated from book ratings given by users.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Providing relevant suggestions for new users.</a:t>
            </a:r>
          </a:p>
          <a:p>
            <a:endParaRPr lang="en-US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 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8220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04202" y="786213"/>
            <a:ext cx="54180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Scope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32389" y="2050991"/>
            <a:ext cx="827232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Automating book recommendation processes to enhance user experience and efficiency.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Maintaining accurate and updated user reading preferences to improve the relevance of recommendations.</a:t>
            </a:r>
          </a:p>
          <a:p>
            <a:pPr lvl="0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Maintaining accurate and updated leave balance.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Providing insights into popular genres and trending books for better understanding of user interests and market trends.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Facilitating compliance with privacy regulations to protect user data while delivering personalized recommendations.</a:t>
            </a:r>
          </a:p>
        </p:txBody>
      </p:sp>
    </p:spTree>
    <p:extLst>
      <p:ext uri="{BB962C8B-B14F-4D97-AF65-F5344CB8AC3E}">
        <p14:creationId xmlns:p14="http://schemas.microsoft.com/office/powerpoint/2010/main" val="897419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87110" y="666572"/>
            <a:ext cx="56914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Limitations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87110" y="1845892"/>
            <a:ext cx="840051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User-provided data inaccuracies can undermine recommendation accuracy.</a:t>
            </a:r>
          </a:p>
          <a:p>
            <a:pPr lvl="0"/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Insufficient or low-quality data on books and user preferences hampers relevance.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Inability to address complex recommendation scenarios that require human intervention.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Unique user tastes not well-represented in data may lead to inaccurate recommendations.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66187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82011" y="760576"/>
            <a:ext cx="60247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Development Method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84561" y="1760434"/>
            <a:ext cx="890471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project follows an incremental delivery methodology, an iterative software development approach where the system evolves through a series of incremental iterations, gradually adding features upon previous ones to deliver a fully functional system.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479343-504B-CBAA-52FB-F5FFC90C09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6540" y="3247145"/>
            <a:ext cx="7432158" cy="2850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0583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78564" y="675118"/>
            <a:ext cx="68537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Background Study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33286" y="1811708"/>
            <a:ext cx="91440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recent years, as entertainment shifts online, consumers face decision paralysis due to the vast selection of books available. A Book Recommender system can address this by providing personalized suggestions based on viewing history and preferences.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Creating a Book Recommender system requires skills in machine learning, data analysis, and software development to gather and analyze user data for personalized suggestions. It must also be scalable and user-friendly. </a:t>
            </a:r>
          </a:p>
        </p:txBody>
      </p:sp>
    </p:spTree>
    <p:extLst>
      <p:ext uri="{BB962C8B-B14F-4D97-AF65-F5344CB8AC3E}">
        <p14:creationId xmlns:p14="http://schemas.microsoft.com/office/powerpoint/2010/main" val="32639076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4561" y="666572"/>
            <a:ext cx="67939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System Analysis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89660" y="1760434"/>
            <a:ext cx="34525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Use Case Diagram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9DB1DA2-000F-DB6D-B5BA-14CDB385FE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8466" y="2628082"/>
            <a:ext cx="6793906" cy="3646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871662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277</TotalTime>
  <Words>898</Words>
  <Application>Microsoft Macintosh PowerPoint</Application>
  <PresentationFormat>Widescreen</PresentationFormat>
  <Paragraphs>111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Arial</vt:lpstr>
      <vt:lpstr>Cambria Math</vt:lpstr>
      <vt:lpstr>Symbol</vt:lpstr>
      <vt:lpstr>Times New Roman</vt:lpstr>
      <vt:lpstr>Trebuchet MS</vt:lpstr>
      <vt:lpstr>Wingdings 3</vt:lpstr>
      <vt:lpstr>Facet</vt:lpstr>
      <vt:lpstr>Book Recommendation System Using Collaborative Filtering Algorithm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Leave Management System Using Priority Algorithm</dc:title>
  <dc:creator>DELL</dc:creator>
  <cp:lastModifiedBy>Rabin Neupane</cp:lastModifiedBy>
  <cp:revision>22</cp:revision>
  <dcterms:created xsi:type="dcterms:W3CDTF">2023-05-25T11:16:16Z</dcterms:created>
  <dcterms:modified xsi:type="dcterms:W3CDTF">2024-03-20T01:47:32Z</dcterms:modified>
</cp:coreProperties>
</file>

<file path=docProps/thumbnail.jpeg>
</file>